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7" r:id="rId4"/>
    <p:sldId id="268" r:id="rId5"/>
    <p:sldId id="269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990000"/>
    <a:srgbClr val="33CC33"/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5" autoAdjust="0"/>
    <p:restoredTop sz="94660"/>
  </p:normalViewPr>
  <p:slideViewPr>
    <p:cSldViewPr>
      <p:cViewPr varScale="1">
        <p:scale>
          <a:sx n="45" d="100"/>
          <a:sy n="45" d="100"/>
        </p:scale>
        <p:origin x="-1208" y="-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BDC32-6DC0-4920-B50A-A4E0D711758D}" type="datetimeFigureOut">
              <a:rPr lang="en-US"/>
              <a:pPr>
                <a:defRPr/>
              </a:pPr>
              <a:t>4/2/2016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C56AF-62EA-43A7-B1B0-08FE5F2C9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A666C-C306-4D66-B542-9D7051CB6E6B}" type="datetimeFigureOut">
              <a:rPr lang="en-US"/>
              <a:pPr>
                <a:defRPr/>
              </a:pPr>
              <a:t>4/2/2016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EB721-5494-434E-85F1-CB089A511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97521-5DBF-4F8B-B63B-ED06828727DE}" type="datetimeFigureOut">
              <a:rPr lang="en-US"/>
              <a:pPr>
                <a:defRPr/>
              </a:pPr>
              <a:t>4/2/2016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1EFD2-F3B7-4362-A74B-1979BE6FB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EB806-2A89-418B-A583-A720DD85FA74}" type="datetimeFigureOut">
              <a:rPr lang="en-US"/>
              <a:pPr>
                <a:defRPr/>
              </a:pPr>
              <a:t>4/2/2016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0E4D9-7511-4824-91CF-B3C9ACF4A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D96DE-DA22-47F2-818C-CA8ABB8D7337}" type="datetimeFigureOut">
              <a:rPr lang="en-US"/>
              <a:pPr>
                <a:defRPr/>
              </a:pPr>
              <a:t>4/2/2016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627ED-A998-42C7-89CB-382753E14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3F11-0291-4EA8-8005-56B03F75D8BA}" type="datetimeFigureOut">
              <a:rPr lang="en-US"/>
              <a:pPr>
                <a:defRPr/>
              </a:pPr>
              <a:t>4/2/2016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34A76-7FCD-47FA-A681-9CD75C1A5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08E3-9682-45F5-9AAB-4ECCB5FE03E6}" type="datetimeFigureOut">
              <a:rPr lang="en-US"/>
              <a:pPr>
                <a:defRPr/>
              </a:pPr>
              <a:t>4/2/2016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81C89-081F-4F34-9926-5C0B23817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AF08-3521-4A43-8501-5EFF45B4D763}" type="datetimeFigureOut">
              <a:rPr lang="en-US"/>
              <a:pPr>
                <a:defRPr/>
              </a:pPr>
              <a:t>4/2/2016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8DFE1-1119-4739-80D8-B94761073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E312C-B7EB-4929-8AE3-0644E73D13F0}" type="datetimeFigureOut">
              <a:rPr lang="en-US"/>
              <a:pPr>
                <a:defRPr/>
              </a:pPr>
              <a:t>4/2/2016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86B80-B078-4A19-8124-DC4E13A51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C4FDC-B4F4-4176-9C92-1DB8A02B2A3B}" type="datetimeFigureOut">
              <a:rPr lang="en-US"/>
              <a:pPr>
                <a:defRPr/>
              </a:pPr>
              <a:t>4/2/2016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842A7-72E7-4620-BDB8-631F667BA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CF88-6DB5-4FA6-A638-3FA539AEA800}" type="datetimeFigureOut">
              <a:rPr lang="en-US"/>
              <a:pPr>
                <a:defRPr/>
              </a:pPr>
              <a:t>4/2/2016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25A64-D440-4D9D-A280-3607BA47A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F5AEB1-D7CC-4447-9E93-594B7930A791}" type="datetimeFigureOut">
              <a:rPr lang="en-US"/>
              <a:pPr>
                <a:defRPr/>
              </a:pPr>
              <a:t>4/2/2016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FBF143-ED9B-47BE-B70F-207C91D35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如何讀懂聖經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algn="l"/>
            <a:r>
              <a:rPr lang="zh-CN" altLang="en-US" sz="4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聖經是怎樣的一本書？</a:t>
            </a:r>
            <a:endParaRPr lang="en-US" altLang="zh-CN" sz="4000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457200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sz="3000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提後三</a:t>
            </a:r>
            <a:r>
              <a:rPr lang="en-US" altLang="zh-CN" sz="3000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15-17</a:t>
            </a:r>
            <a:r>
              <a:rPr lang="zh-CN" altLang="en-US" sz="3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</a:t>
            </a:r>
            <a:r>
              <a:rPr lang="zh-TW" altLang="en-US" sz="3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並</a:t>
            </a:r>
            <a:r>
              <a:rPr lang="zh-TW" altLang="en-US" sz="30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且知道你是從小明白聖經，這聖經能使你因信基督耶穌，有得救的智慧</a:t>
            </a:r>
            <a:r>
              <a:rPr lang="zh-TW" altLang="en-US" sz="3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。聖</a:t>
            </a:r>
            <a:r>
              <a:rPr lang="zh-TW" altLang="en-US" sz="30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經都是上帝所默示的</a:t>
            </a:r>
            <a:r>
              <a:rPr lang="zh-TW" altLang="en-US" sz="3000" b="1" baseline="30000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*</a:t>
            </a:r>
            <a:r>
              <a:rPr lang="zh-TW" altLang="en-US" sz="30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，於教訓、督責、使人歸正、教導人學義都是有益的</a:t>
            </a:r>
            <a:r>
              <a:rPr lang="zh-TW" altLang="en-US" sz="3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，叫</a:t>
            </a:r>
            <a:r>
              <a:rPr lang="zh-TW" altLang="en-US" sz="30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屬上帝的人得以完全，預備行各樣的善</a:t>
            </a:r>
            <a:r>
              <a:rPr lang="zh-TW" altLang="en-US" sz="3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事。 </a:t>
            </a:r>
            <a:r>
              <a:rPr lang="zh-CN" altLang="en-US" sz="30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」</a:t>
            </a:r>
            <a:endParaRPr lang="en-US" altLang="zh-CN" sz="30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457200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TW" altLang="en-US" sz="30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聖經是</a:t>
            </a:r>
            <a:r>
              <a:rPr lang="zh-TW" altLang="en-US" sz="3000" b="1" dirty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</a:rPr>
              <a:t>想要讀</a:t>
            </a:r>
            <a:r>
              <a:rPr lang="zh-TW" altLang="en-US" sz="30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的人都可以</a:t>
            </a:r>
            <a:r>
              <a:rPr lang="zh-TW" altLang="en-US" sz="3000" b="1" dirty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</a:rPr>
              <a:t>讀懂</a:t>
            </a:r>
            <a:r>
              <a:rPr lang="zh-TW" altLang="en-US" sz="30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的一本書</a:t>
            </a:r>
            <a:r>
              <a:rPr lang="zh-TW" altLang="en-US" b="1" dirty="0">
                <a:solidFill>
                  <a:schemeClr val="tx1"/>
                </a:solidFill>
                <a:latin typeface="FZHei-B01" panose="03000509000000000000" pitchFamily="65" charset="-122"/>
                <a:ea typeface="FZHei-B01" panose="03000509000000000000" pitchFamily="65" charset="-122"/>
              </a:rPr>
              <a:t>。</a:t>
            </a:r>
            <a:endParaRPr lang="en-US" b="1" dirty="0">
              <a:solidFill>
                <a:schemeClr val="tx1"/>
              </a:solidFill>
              <a:latin typeface="FZHei-B01" panose="03000509000000000000" pitchFamily="65" charset="-122"/>
              <a:ea typeface="FZHei-B01" panose="03000509000000000000" pitchFamily="65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明白聖經可能會面對的問題</a:t>
            </a:r>
            <a:endParaRPr lang="en-US" altLang="zh-CN" sz="4000" b="1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zh-CN" altLang="en-US" b="1" dirty="0" smtClean="0">
                <a:solidFill>
                  <a:srgbClr val="990000"/>
                </a:solidFill>
                <a:latin typeface="Microsoft JhengHei" pitchFamily="34" charset="-120"/>
                <a:ea typeface="Microsoft JhengHei" pitchFamily="34" charset="-120"/>
              </a:rPr>
              <a:t>人</a:t>
            </a:r>
            <a:r>
              <a:rPr lang="zh-CN" altLang="en-US" b="1" dirty="0">
                <a:solidFill>
                  <a:srgbClr val="990000"/>
                </a:solidFill>
                <a:latin typeface="Microsoft JhengHei" pitchFamily="34" charset="-120"/>
                <a:ea typeface="Microsoft JhengHei" pitchFamily="34" charset="-120"/>
              </a:rPr>
              <a:t>的因素：</a:t>
            </a:r>
            <a:endParaRPr lang="en-US" dirty="0">
              <a:solidFill>
                <a:srgbClr val="990000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人的有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限：</a:t>
            </a:r>
            <a:r>
              <a:rPr lang="zh-CN" altLang="en-US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赛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五十五</a:t>
            </a:r>
            <a:r>
              <a:rPr 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9</a:t>
            </a:r>
            <a:r>
              <a:rPr lang="zh-CN" altLang="en-US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，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申廿九</a:t>
            </a:r>
            <a:r>
              <a:rPr lang="en-US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29</a:t>
            </a:r>
            <a:endParaRPr lang="en-US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人的不完全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：</a:t>
            </a:r>
            <a:endParaRPr lang="en-US" altLang="zh-CN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endParaRPr lang="en-US" sz="1000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en-US" b="1" dirty="0">
                <a:solidFill>
                  <a:srgbClr val="990000"/>
                </a:solidFill>
                <a:latin typeface="Microsoft JhengHei" pitchFamily="34" charset="-120"/>
                <a:ea typeface="Microsoft JhengHei" pitchFamily="34" charset="-120"/>
              </a:rPr>
              <a:t>客觀的事實：</a:t>
            </a: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TW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聖</a:t>
            </a:r>
            <a:r>
              <a:rPr lang="zh-TW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經寫</a:t>
            </a:r>
            <a:r>
              <a:rPr lang="zh-TW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作時</a:t>
            </a:r>
            <a:r>
              <a:rPr lang="zh-TW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間、背景、語文等</a:t>
            </a:r>
            <a:r>
              <a:rPr lang="zh-TW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等的</a:t>
            </a:r>
            <a:r>
              <a:rPr lang="zh-TW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差別。</a:t>
            </a: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TW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有</a:t>
            </a:r>
            <a:r>
              <a:rPr lang="zh-TW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系統的解釋聖經變得必</a:t>
            </a:r>
            <a:r>
              <a:rPr lang="zh-TW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要。</a:t>
            </a:r>
            <a:endParaRPr lang="zh-TW" altLang="en-US" b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514350" indent="-514350" algn="l">
              <a:buFont typeface="+mj-lt"/>
              <a:buAutoNum type="arabicPeriod"/>
            </a:pPr>
            <a:endParaRPr lang="en-US" b="1" dirty="0">
              <a:solidFill>
                <a:schemeClr val="tx1"/>
              </a:solidFill>
              <a:latin typeface="FZHei-B01" panose="03000509000000000000" pitchFamily="65" charset="-122"/>
              <a:ea typeface="FZHei-B01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7347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CN" altLang="en-US" sz="4000" b="1" dirty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</a:rPr>
              <a:t>例</a:t>
            </a:r>
            <a:r>
              <a:rPr lang="zh-CN" altLang="en-US" sz="4000" b="1" dirty="0" smtClean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</a:rPr>
              <a:t>子</a:t>
            </a:r>
            <a:endParaRPr lang="en-US" altLang="zh-CN" sz="4000" b="1" dirty="0">
              <a:solidFill>
                <a:srgbClr val="0000FF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algn="l">
              <a:spcBef>
                <a:spcPts val="1800"/>
              </a:spcBef>
            </a:pPr>
            <a:r>
              <a:rPr lang="zh-CN" altLang="en-US" sz="2600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太 </a:t>
            </a:r>
            <a:r>
              <a:rPr lang="zh-CN" altLang="en-US" sz="26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六</a:t>
            </a:r>
            <a:r>
              <a:rPr lang="en-US" sz="26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6 </a:t>
            </a:r>
            <a:r>
              <a:rPr lang="zh-CN" altLang="en-US" sz="26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「你祷告的时候、要進你的內屋、关上門、祷告你在暗中的父、你父在暗中察看、必然报答你。</a:t>
            </a:r>
            <a:r>
              <a:rPr lang="zh-TW" altLang="en-US" sz="26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」   </a:t>
            </a:r>
            <a:r>
              <a:rPr lang="zh-CN" altLang="en-US" sz="2600" b="1" dirty="0" smtClean="0">
                <a:solidFill>
                  <a:srgbClr val="33CC33"/>
                </a:solidFill>
                <a:latin typeface="Microsoft JhengHei" pitchFamily="34" charset="-120"/>
                <a:ea typeface="Microsoft JhengHei" pitchFamily="34" charset="-120"/>
              </a:rPr>
              <a:t>上下文</a:t>
            </a:r>
            <a:endParaRPr lang="en-US" altLang="zh-TW" sz="2600" b="1" dirty="0" smtClean="0">
              <a:solidFill>
                <a:srgbClr val="33CC33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algn="l">
              <a:spcBef>
                <a:spcPts val="1800"/>
              </a:spcBef>
            </a:pPr>
            <a:r>
              <a:rPr lang="zh-CN" altLang="en-US" sz="26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林后 三</a:t>
            </a:r>
            <a:r>
              <a:rPr lang="en-US" sz="26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6 </a:t>
            </a:r>
            <a:r>
              <a:rPr lang="zh-CN" altLang="en-US" sz="26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「他叫我们能承当这新约的执事，不是凭着字句，乃是凭着精意；因为那字</a:t>
            </a:r>
            <a:r>
              <a:rPr lang="zh-CN" altLang="en-US" sz="26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句是</a:t>
            </a:r>
            <a:r>
              <a:rPr lang="zh-CN" altLang="en-US" sz="26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叫人死，精</a:t>
            </a:r>
            <a:r>
              <a:rPr lang="zh-CN" altLang="en-US" sz="26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意是</a:t>
            </a:r>
            <a:r>
              <a:rPr lang="zh-CN" altLang="en-US" sz="26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叫人活</a:t>
            </a:r>
            <a:r>
              <a:rPr lang="zh-CN" altLang="en-US" sz="26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」  </a:t>
            </a:r>
            <a:r>
              <a:rPr lang="zh-CN" altLang="en-US" sz="2600" b="1" dirty="0" smtClean="0">
                <a:solidFill>
                  <a:srgbClr val="33CC33"/>
                </a:solidFill>
                <a:latin typeface="Microsoft JhengHei" pitchFamily="34" charset="-120"/>
                <a:ea typeface="Microsoft JhengHei" pitchFamily="34" charset="-120"/>
              </a:rPr>
              <a:t>語文的翻譯</a:t>
            </a:r>
            <a:endParaRPr lang="en-US" altLang="zh-CN" sz="2600" b="1" dirty="0" smtClean="0">
              <a:solidFill>
                <a:srgbClr val="33CC33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algn="l">
              <a:spcBef>
                <a:spcPts val="1800"/>
              </a:spcBef>
            </a:pPr>
            <a:r>
              <a:rPr lang="zh-CN" altLang="en-US" sz="26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太 十七</a:t>
            </a:r>
            <a:r>
              <a:rPr lang="en-US" sz="26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20 </a:t>
            </a:r>
            <a:r>
              <a:rPr lang="zh-CN" altLang="en-US" sz="26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「是因你们的信心小。我实在告诉你们，你们若有信心，像一粒芥菜种，就是对这座山说：</a:t>
            </a:r>
            <a:r>
              <a:rPr lang="en-US" altLang="zh-CN" sz="26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『</a:t>
            </a:r>
            <a:r>
              <a:rPr lang="zh-CN" altLang="en-US" sz="26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你从这边挪到那边</a:t>
            </a:r>
            <a:r>
              <a:rPr lang="en-US" altLang="zh-CN" sz="26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』</a:t>
            </a:r>
            <a:r>
              <a:rPr lang="zh-CN" altLang="en-US" sz="26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，它也必挪去；并且你们没有一件不能做的事了。」 </a:t>
            </a:r>
            <a:r>
              <a:rPr lang="zh-CN" altLang="en-US" sz="2600" b="1" dirty="0" smtClean="0">
                <a:solidFill>
                  <a:srgbClr val="33CC33"/>
                </a:solidFill>
                <a:latin typeface="Microsoft JhengHei" pitchFamily="34" charset="-120"/>
                <a:ea typeface="Microsoft JhengHei" pitchFamily="34" charset="-120"/>
              </a:rPr>
              <a:t>比喻</a:t>
            </a:r>
            <a:endParaRPr lang="en-US" sz="2600" b="1" dirty="0">
              <a:solidFill>
                <a:srgbClr val="33CC33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4589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lvl="0"/>
            <a:r>
              <a:rPr lang="zh-CN" altLang="en-US" sz="4000" b="1" dirty="0" smtClean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</a:rPr>
              <a:t>解經的基本工作</a:t>
            </a:r>
            <a:endParaRPr lang="en-US" altLang="zh-CN" sz="4000" b="1" dirty="0">
              <a:solidFill>
                <a:srgbClr val="0000FF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lvl="0" algn="l"/>
            <a:r>
              <a:rPr lang="zh-CN" altLang="en-US" sz="3600" b="1" dirty="0" smtClean="0">
                <a:solidFill>
                  <a:srgbClr val="990000"/>
                </a:solidFill>
                <a:latin typeface="Microsoft JhengHei" pitchFamily="34" charset="-120"/>
                <a:ea typeface="Microsoft JhengHei" pitchFamily="34" charset="-120"/>
              </a:rPr>
              <a:t>三</a:t>
            </a:r>
            <a:r>
              <a:rPr lang="zh-CN" altLang="en-US" sz="3600" b="1" dirty="0">
                <a:solidFill>
                  <a:srgbClr val="990000"/>
                </a:solidFill>
                <a:latin typeface="Microsoft JhengHei" pitchFamily="34" charset="-120"/>
                <a:ea typeface="Microsoft JhengHei" pitchFamily="34" charset="-120"/>
              </a:rPr>
              <a:t>部曲</a:t>
            </a:r>
            <a:endParaRPr lang="en-US" sz="3600" b="1" dirty="0">
              <a:solidFill>
                <a:srgbClr val="990000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圣经</a:t>
            </a:r>
            <a:r>
              <a:rPr lang="zh-CN" altLang="en-US" b="1" dirty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</a:rPr>
              <a:t>原来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讲的是什么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—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神要说什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么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？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原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来有是什么用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意？</a:t>
            </a:r>
            <a:endParaRPr lang="en-US" b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找出</a:t>
            </a:r>
            <a:r>
              <a:rPr lang="zh-CN" altLang="en-US" b="1" dirty="0" smtClean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</a:rPr>
              <a:t>原則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，然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后问，在</a:t>
            </a:r>
            <a:r>
              <a:rPr lang="zh-CN" altLang="en-US" b="1" dirty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</a:rPr>
              <a:t>现在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的时代、文化中，这话是什么意思。</a:t>
            </a:r>
            <a:endParaRPr lang="en-US" b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在生活上如何体会、</a:t>
            </a:r>
            <a:r>
              <a:rPr lang="zh-CN" altLang="en-US" b="1" dirty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</a:rPr>
              <a:t>实践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。</a:t>
            </a:r>
            <a:endParaRPr lang="en-US" b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251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lvl="0"/>
            <a:r>
              <a:rPr lang="zh-CN" altLang="en-US" sz="4000" b="1" dirty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</a:rPr>
              <a:t>圣经的背景</a:t>
            </a:r>
            <a:endParaRPr lang="en-US" altLang="zh-CN" sz="4000" b="1" dirty="0">
              <a:solidFill>
                <a:srgbClr val="0000FF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zh-CN" altLang="en-US" sz="3600" b="1" dirty="0" smtClean="0">
                <a:solidFill>
                  <a:srgbClr val="800000"/>
                </a:solidFill>
                <a:latin typeface="Microsoft JhengHei" pitchFamily="34" charset="-120"/>
                <a:ea typeface="Microsoft JhengHei" pitchFamily="34" charset="-120"/>
              </a:rPr>
              <a:t>文</a:t>
            </a:r>
            <a:r>
              <a:rPr lang="zh-CN" altLang="en-US" sz="3600" b="1" dirty="0">
                <a:solidFill>
                  <a:srgbClr val="800000"/>
                </a:solidFill>
                <a:latin typeface="Microsoft JhengHei" pitchFamily="34" charset="-120"/>
                <a:ea typeface="Microsoft JhengHei" pitchFamily="34" charset="-120"/>
              </a:rPr>
              <a:t>化层面</a:t>
            </a:r>
            <a:r>
              <a:rPr lang="zh-CN" altLang="en-US" sz="3600" b="1" dirty="0" smtClean="0">
                <a:solidFill>
                  <a:srgbClr val="800000"/>
                </a:solidFill>
                <a:latin typeface="Microsoft JhengHei" pitchFamily="34" charset="-120"/>
                <a:ea typeface="Microsoft JhengHei" pitchFamily="34" charset="-120"/>
              </a:rPr>
              <a:t>：</a:t>
            </a:r>
            <a:endParaRPr lang="en-US" altLang="zh-CN" sz="3600" b="1" dirty="0" smtClean="0">
              <a:solidFill>
                <a:srgbClr val="800000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lvl="1" algn="l"/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母山羊奶煮山羊羔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(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出廿三</a:t>
            </a:r>
            <a:r>
              <a:rPr 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19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)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，</a:t>
            </a:r>
            <a:endParaRPr lang="en-US" altLang="zh-CN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lvl="1" algn="l"/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立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石为柱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(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创廿八</a:t>
            </a:r>
            <a:r>
              <a:rPr 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18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)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，</a:t>
            </a:r>
            <a:endParaRPr lang="en-US" altLang="zh-CN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lvl="1" algn="l"/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埋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葬父亲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(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太八</a:t>
            </a:r>
            <a:r>
              <a:rPr 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 21-22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)…</a:t>
            </a:r>
            <a:endParaRPr lang="en-US" altLang="zh-CN" b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514350" indent="-514350" algn="l">
              <a:spcBef>
                <a:spcPts val="1800"/>
              </a:spcBef>
              <a:buFont typeface="+mj-lt"/>
              <a:buAutoNum type="arabicPeriod"/>
            </a:pPr>
            <a:r>
              <a:rPr lang="zh-CN" altLang="en-US" sz="3600" b="1" dirty="0">
                <a:solidFill>
                  <a:srgbClr val="800000"/>
                </a:solidFill>
                <a:latin typeface="Microsoft JhengHei" pitchFamily="34" charset="-120"/>
                <a:ea typeface="Microsoft JhengHei" pitchFamily="34" charset="-120"/>
              </a:rPr>
              <a:t>语言文字的层</a:t>
            </a:r>
            <a:r>
              <a:rPr lang="zh-CN" altLang="en-US" sz="3600" b="1" dirty="0" smtClean="0">
                <a:solidFill>
                  <a:srgbClr val="800000"/>
                </a:solidFill>
                <a:latin typeface="Microsoft JhengHei" pitchFamily="34" charset="-120"/>
                <a:ea typeface="Microsoft JhengHei" pitchFamily="34" charset="-120"/>
              </a:rPr>
              <a:t>面</a:t>
            </a:r>
            <a:endParaRPr lang="en-US" sz="3600" b="1" dirty="0">
              <a:solidFill>
                <a:srgbClr val="800000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lvl="1" algn="l"/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检讨」与「讨论」，「手段」与「方法」，「酷」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(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外来语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)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，「贼」、「逗」、「中」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(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地方语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)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、「猫腻」、「机车」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(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时代语言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)</a:t>
            </a:r>
          </a:p>
          <a:p>
            <a:pPr algn="l"/>
            <a:endParaRPr lang="en-US" b="1" dirty="0">
              <a:solidFill>
                <a:schemeClr val="tx1"/>
              </a:solidFill>
              <a:latin typeface="FZHei-B01" panose="03000509000000000000" pitchFamily="65" charset="-122"/>
              <a:ea typeface="FZHei-B01" panose="03000509000000000000" pitchFamily="65" charset="-122"/>
            </a:endParaRPr>
          </a:p>
          <a:p>
            <a:r>
              <a:rPr lang="zh-CN" altLang="en-US" b="1" dirty="0" smtClean="0">
                <a:solidFill>
                  <a:schemeClr val="tx1"/>
                </a:solidFill>
                <a:latin typeface="FZHei-B01" panose="03000509000000000000" pitchFamily="65" charset="-122"/>
                <a:ea typeface="FZHei-B01" panose="03000509000000000000" pitchFamily="65" charset="-122"/>
              </a:rPr>
              <a:t>   </a:t>
            </a:r>
            <a:endParaRPr lang="en-US" b="1" dirty="0">
              <a:solidFill>
                <a:schemeClr val="tx1"/>
              </a:solidFill>
              <a:latin typeface="FZHei-B01" panose="03000509000000000000" pitchFamily="65" charset="-122"/>
              <a:ea typeface="FZHei-B01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3157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marL="742950" indent="-742950" algn="l">
              <a:buFont typeface="+mj-lt"/>
              <a:buAutoNum type="arabicPeriod" startAt="3"/>
            </a:pPr>
            <a:r>
              <a:rPr lang="zh-CN" altLang="en-US" sz="36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  <a:t>社会風俗背景</a:t>
            </a:r>
            <a:r>
              <a:rPr lang="zh-CN" altLang="en-US" sz="3600" b="1" dirty="0" smtClean="0">
                <a:solidFill>
                  <a:srgbClr val="800000"/>
                </a:solidFill>
                <a:latin typeface="Microsoft JhengHei" pitchFamily="34" charset="-120"/>
                <a:ea typeface="Microsoft JhengHei" pitchFamily="34" charset="-120"/>
              </a:rPr>
              <a:t>：</a:t>
            </a:r>
            <a:endParaRPr lang="en-US" altLang="zh-CN" sz="3600" b="1" dirty="0">
              <a:solidFill>
                <a:srgbClr val="0000FF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主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耶稣「必须」经过撒玛利亚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，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约四章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：</a:t>
            </a:r>
            <a:endParaRPr lang="en-US" altLang="zh-CN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一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个男人拿着一瓶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水  </a:t>
            </a:r>
            <a:r>
              <a:rPr lang="zh-CN" altLang="en-US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路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廿二</a:t>
            </a:r>
            <a:r>
              <a:rPr 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10 </a:t>
            </a:r>
            <a:endParaRPr lang="en-US" b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讲完了、对西门说、把船开到水深之处、下网打鱼。西门说、夫子、我们整夜劳力、并没有打著什么，但依从你的话、我就下网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。」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路五</a:t>
            </a:r>
            <a:r>
              <a:rPr 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4~5 </a:t>
            </a:r>
            <a:endParaRPr lang="en-US" b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在路上不要问人的安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」  </a:t>
            </a:r>
            <a:r>
              <a:rPr lang="zh-CN" altLang="en-US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路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十</a:t>
            </a:r>
            <a:r>
              <a:rPr lang="en-US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4</a:t>
            </a:r>
            <a:endParaRPr lang="en-US" b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鞋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脱下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来  </a:t>
            </a:r>
            <a:r>
              <a:rPr lang="zh-CN" altLang="en-US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得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四</a:t>
            </a:r>
            <a:r>
              <a:rPr 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8</a:t>
            </a:r>
            <a:endParaRPr lang="en-US" b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父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亲的神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像  </a:t>
            </a:r>
            <a:r>
              <a:rPr lang="zh-CN" altLang="en-US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创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卅一</a:t>
            </a:r>
            <a:r>
              <a:rPr 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22~32</a:t>
            </a:r>
            <a:r>
              <a:rPr 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 </a:t>
            </a:r>
            <a:endParaRPr lang="en-US" altLang="zh-CN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algn="l"/>
            <a:endParaRPr lang="en-US" b="1" dirty="0">
              <a:solidFill>
                <a:schemeClr val="tx1"/>
              </a:solidFill>
              <a:latin typeface="FZHei-B01" panose="03000509000000000000" pitchFamily="65" charset="-122"/>
              <a:ea typeface="FZHei-B01" panose="03000509000000000000" pitchFamily="65" charset="-122"/>
            </a:endParaRPr>
          </a:p>
          <a:p>
            <a:r>
              <a:rPr lang="zh-CN" altLang="en-US" b="1" dirty="0" smtClean="0">
                <a:solidFill>
                  <a:schemeClr val="tx1"/>
                </a:solidFill>
                <a:latin typeface="FZHei-B01" panose="03000509000000000000" pitchFamily="65" charset="-122"/>
                <a:ea typeface="FZHei-B01" panose="03000509000000000000" pitchFamily="65" charset="-122"/>
              </a:rPr>
              <a:t>   </a:t>
            </a:r>
            <a:endParaRPr lang="en-US" b="1" dirty="0">
              <a:solidFill>
                <a:schemeClr val="tx1"/>
              </a:solidFill>
              <a:latin typeface="FZHei-B01" panose="03000509000000000000" pitchFamily="65" charset="-122"/>
              <a:ea typeface="FZHei-B01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9087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marL="742950" indent="-742950" algn="l">
              <a:spcBef>
                <a:spcPts val="1200"/>
              </a:spcBef>
              <a:buFont typeface="+mj-lt"/>
              <a:buAutoNum type="arabicPeriod" startAt="4"/>
            </a:pPr>
            <a:r>
              <a:rPr lang="zh-CN" altLang="en-US" sz="36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  <a:t>读经人背景的限制</a:t>
            </a:r>
            <a:endParaRPr lang="en-US" sz="3600" b="1" dirty="0">
              <a:solidFill>
                <a:srgbClr val="C00000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914400" lvl="1" indent="-457200" algn="l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没有学问的小民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」：</a:t>
            </a:r>
            <a:r>
              <a:rPr lang="zh-CN" alt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徒四 </a:t>
            </a:r>
            <a:r>
              <a:rPr 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13</a:t>
            </a:r>
            <a:endParaRPr lang="en-US" sz="3200" b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赤身逃走了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」：</a:t>
            </a:r>
            <a:r>
              <a:rPr lang="zh-CN" alt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可十四 </a:t>
            </a:r>
            <a:r>
              <a:rPr 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51-52</a:t>
            </a:r>
            <a:endParaRPr lang="en-US" sz="3200" b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耶稣来不是叫地上太平，乃是叫地上动刀</a:t>
            </a:r>
            <a:r>
              <a:rPr 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(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兵</a:t>
            </a:r>
            <a:r>
              <a:rPr 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)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」：</a:t>
            </a:r>
            <a:r>
              <a:rPr lang="zh-CN" alt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太十</a:t>
            </a:r>
            <a:r>
              <a:rPr 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34  </a:t>
            </a:r>
            <a:r>
              <a:rPr lang="zh-CN" altLang="en-US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參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看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路二</a:t>
            </a:r>
            <a:r>
              <a:rPr 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35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，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廿二</a:t>
            </a:r>
            <a:r>
              <a:rPr 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36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；</a:t>
            </a:r>
            <a:r>
              <a:rPr lang="zh-CN" alt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路十二</a:t>
            </a:r>
            <a:r>
              <a:rPr lang="en-US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51</a:t>
            </a:r>
            <a:r>
              <a:rPr lang="zh-CN" altLang="en-US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用「分爭」一词代替了「刀」。</a:t>
            </a:r>
            <a:endParaRPr lang="en-US" b="1" dirty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r>
              <a:rPr lang="zh-CN" altLang="en-US" b="1" dirty="0" smtClean="0">
                <a:solidFill>
                  <a:schemeClr val="tx1"/>
                </a:solidFill>
                <a:latin typeface="FZHei-B01" panose="03000509000000000000" pitchFamily="65" charset="-122"/>
                <a:ea typeface="FZHei-B01" panose="03000509000000000000" pitchFamily="65" charset="-122"/>
              </a:rPr>
              <a:t>   </a:t>
            </a:r>
            <a:endParaRPr lang="en-US" b="1" dirty="0">
              <a:solidFill>
                <a:schemeClr val="tx1"/>
              </a:solidFill>
              <a:latin typeface="FZHei-B01" panose="03000509000000000000" pitchFamily="65" charset="-122"/>
              <a:ea typeface="FZHei-B01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159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marL="742950" indent="-742950" algn="l">
              <a:buFont typeface="+mj-lt"/>
              <a:buAutoNum type="arabicPeriod" startAt="5"/>
            </a:pPr>
            <a:r>
              <a:rPr lang="zh-CN" altLang="en-US" sz="40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  <a:t>历史的背景</a:t>
            </a:r>
            <a:r>
              <a:rPr lang="zh-CN" altLang="en-US" sz="40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  <a:t>：</a:t>
            </a:r>
            <a:endParaRPr lang="en-US" sz="4000" dirty="0">
              <a:solidFill>
                <a:srgbClr val="0000FF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给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祭司看（</a:t>
            </a:r>
            <a:r>
              <a:rPr lang="zh-CN" alt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太八</a:t>
            </a:r>
            <a:r>
              <a:rPr 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4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，</a:t>
            </a:r>
            <a:r>
              <a:rPr lang="zh-CN" alt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利未记十三章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）</a:t>
            </a:r>
            <a:endParaRPr lang="en-US" altLang="zh-CN" sz="32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拿你的婴孩</a:t>
            </a:r>
            <a:r>
              <a:rPr lang="zh-CN" altLang="en-US" sz="3200" b="1" dirty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</a:rPr>
              <a:t>摔在盘石上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的、那人便为有福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。」</a:t>
            </a:r>
            <a:r>
              <a:rPr lang="zh-CN" alt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诗 一三七</a:t>
            </a:r>
            <a:r>
              <a:rPr lang="en-US" sz="3200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9</a:t>
            </a:r>
            <a:endParaRPr lang="en-US" altLang="zh-CN" sz="32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双倍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的感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动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」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 </a:t>
            </a:r>
            <a:r>
              <a:rPr lang="zh-CN" alt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王下二</a:t>
            </a:r>
            <a:r>
              <a:rPr 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9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： 继承人的特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权、</a:t>
            </a:r>
            <a:endParaRPr lang="en-US" altLang="zh-CN" sz="32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他</a:t>
            </a:r>
            <a:r>
              <a:rPr lang="en-US" altLang="zh-CN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(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她瑪氏</a:t>
            </a:r>
            <a:r>
              <a:rPr lang="en-US" altLang="zh-CN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)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比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我有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义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」</a:t>
            </a:r>
            <a:r>
              <a:rPr lang="zh-CN" altLang="en-US" sz="3200" b="1" dirty="0" smtClean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创</a:t>
            </a:r>
            <a:r>
              <a:rPr lang="zh-CN" alt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卅八</a:t>
            </a:r>
            <a:r>
              <a:rPr 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 26</a:t>
            </a:r>
          </a:p>
        </p:txBody>
      </p:sp>
    </p:spTree>
    <p:extLst>
      <p:ext uri="{BB962C8B-B14F-4D97-AF65-F5344CB8AC3E}">
        <p14:creationId xmlns:p14="http://schemas.microsoft.com/office/powerpoint/2010/main" val="2929823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marL="742950" indent="-742950" algn="l">
              <a:buFont typeface="+mj-lt"/>
              <a:buAutoNum type="arabicPeriod" startAt="6"/>
            </a:pPr>
            <a:r>
              <a:rPr lang="zh-CN" altLang="en-US" sz="40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  <a:t>地理的背景</a:t>
            </a:r>
            <a:r>
              <a:rPr lang="zh-CN" altLang="en-US" sz="40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  <a:t>：</a:t>
            </a:r>
            <a:endParaRPr lang="en-US" sz="4000" dirty="0">
              <a:solidFill>
                <a:srgbClr val="0000FF"/>
              </a:solidFill>
              <a:latin typeface="Microsoft JhengHei" pitchFamily="34" charset="-120"/>
              <a:ea typeface="Microsoft JhengHei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sz="3200" b="1" dirty="0" smtClean="0">
                <a:solidFill>
                  <a:schemeClr val="tx1"/>
                </a:solidFill>
                <a:latin typeface="FZHei-B01" panose="03000509000000000000" pitchFamily="65" charset="-122"/>
                <a:ea typeface="FZHei-B01" panose="03000509000000000000" pitchFamily="65" charset="-122"/>
              </a:rPr>
              <a:t>「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又好比黑门的甘露、</a:t>
            </a:r>
            <a:r>
              <a:rPr lang="zh-CN" altLang="en-US" sz="3200" b="1" dirty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</a:rPr>
              <a:t>降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在锡安山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」</a:t>
            </a:r>
            <a:r>
              <a:rPr lang="zh-CN" alt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诗一三三</a:t>
            </a:r>
            <a:r>
              <a:rPr 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 3</a:t>
            </a:r>
            <a:endParaRPr lang="en-US" altLang="zh-CN" sz="3200" b="1" dirty="0" smtClean="0">
              <a:solidFill>
                <a:schemeClr val="tx1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诡诈的舌头阿、要给你什么呢？要拿什么加给你呢？就是勇士的利箭、和</a:t>
            </a:r>
            <a:r>
              <a:rPr lang="zh-CN" altLang="en-US" sz="3200" b="1" dirty="0">
                <a:solidFill>
                  <a:srgbClr val="0000FF"/>
                </a:solidFill>
                <a:latin typeface="Microsoft JhengHei" pitchFamily="34" charset="-120"/>
                <a:ea typeface="Microsoft JhengHei" pitchFamily="34" charset="-120"/>
              </a:rPr>
              <a:t>罗腾木的炭火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。」。</a:t>
            </a:r>
            <a:r>
              <a:rPr lang="zh-CN" alt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诗一廿</a:t>
            </a:r>
            <a:r>
              <a:rPr 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 3-4 </a:t>
            </a:r>
            <a:endParaRPr lang="en-US" sz="3200" b="1" dirty="0" smtClean="0">
              <a:solidFill>
                <a:srgbClr val="FF0000"/>
              </a:solidFill>
              <a:latin typeface="Microsoft JhengHei" pitchFamily="34" charset="-120"/>
              <a:ea typeface="Microsoft JhengHei" pitchFamily="34" charset="-120"/>
            </a:endParaRP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「</a:t>
            </a:r>
            <a:r>
              <a:rPr lang="zh-CN" altLang="en-US" sz="3200" b="1" dirty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你既如温水、也不冷也不热、所以我必从我口中把你吐出去</a:t>
            </a:r>
            <a:r>
              <a:rPr lang="zh-CN" altLang="en-US" sz="3200" b="1" dirty="0" smtClean="0">
                <a:solidFill>
                  <a:schemeClr val="tx1"/>
                </a:solidFill>
                <a:latin typeface="Microsoft JhengHei" pitchFamily="34" charset="-120"/>
                <a:ea typeface="Microsoft JhengHei" pitchFamily="34" charset="-120"/>
              </a:rPr>
              <a:t>。」</a:t>
            </a:r>
            <a:r>
              <a:rPr lang="zh-CN" alt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启三</a:t>
            </a:r>
            <a:r>
              <a:rPr lang="en-US" sz="3200" b="1" dirty="0">
                <a:solidFill>
                  <a:srgbClr val="FF0000"/>
                </a:solidFill>
                <a:latin typeface="Microsoft JhengHei" pitchFamily="34" charset="-120"/>
                <a:ea typeface="Microsoft JhengHei" pitchFamily="34" charset="-120"/>
              </a:rPr>
              <a:t>16 </a:t>
            </a: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endParaRPr lang="en-US" altLang="zh-CN" b="1" dirty="0" smtClean="0"/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endParaRPr lang="en-US" altLang="zh-CN" sz="36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703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962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如何讀懂聖經</vt:lpstr>
      <vt:lpstr>明白聖經可能會面對的問題</vt:lpstr>
      <vt:lpstr>例子</vt:lpstr>
      <vt:lpstr>解經的基本工作</vt:lpstr>
      <vt:lpstr>圣经的背景</vt:lpstr>
      <vt:lpstr>社会風俗背景：</vt:lpstr>
      <vt:lpstr>读经人背景的限制</vt:lpstr>
      <vt:lpstr>历史的背景：</vt:lpstr>
      <vt:lpstr>地理的背景：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有目標的人生</dc:title>
  <dc:creator>Thomas Tso</dc:creator>
  <cp:lastModifiedBy>Tom Tso</cp:lastModifiedBy>
  <cp:revision>35</cp:revision>
  <dcterms:created xsi:type="dcterms:W3CDTF">2014-10-07T06:40:13Z</dcterms:created>
  <dcterms:modified xsi:type="dcterms:W3CDTF">2016-04-02T07:05:03Z</dcterms:modified>
</cp:coreProperties>
</file>